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82" r:id="rId2"/>
    <p:sldId id="265" r:id="rId3"/>
    <p:sldId id="267" r:id="rId4"/>
    <p:sldId id="268" r:id="rId5"/>
    <p:sldId id="287" r:id="rId6"/>
    <p:sldId id="269" r:id="rId7"/>
    <p:sldId id="270" r:id="rId8"/>
    <p:sldId id="283" r:id="rId9"/>
    <p:sldId id="274" r:id="rId10"/>
    <p:sldId id="275" r:id="rId11"/>
    <p:sldId id="277" r:id="rId12"/>
    <p:sldId id="284" r:id="rId13"/>
    <p:sldId id="278" r:id="rId14"/>
    <p:sldId id="280" r:id="rId15"/>
    <p:sldId id="285" r:id="rId16"/>
    <p:sldId id="279" r:id="rId17"/>
    <p:sldId id="281" r:id="rId18"/>
    <p:sldId id="28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9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4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DD77-34B4-4E66-9395-8382ED4BAF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3D77-4949-4CBA-B5DA-C9C6761C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6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DD77-34B4-4E66-9395-8382ED4BAF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3D77-4949-4CBA-B5DA-C9C6761C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7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DD77-34B4-4E66-9395-8382ED4BAF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3D77-4949-4CBA-B5DA-C9C6761C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9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DD77-34B4-4E66-9395-8382ED4BAF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3D77-4949-4CBA-B5DA-C9C6761C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14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DD77-34B4-4E66-9395-8382ED4BAF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3D77-4949-4CBA-B5DA-C9C6761C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DD77-34B4-4E66-9395-8382ED4BAF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3D77-4949-4CBA-B5DA-C9C6761C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2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DD77-34B4-4E66-9395-8382ED4BAF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3D77-4949-4CBA-B5DA-C9C6761C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63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DD77-34B4-4E66-9395-8382ED4BAF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3D77-4949-4CBA-B5DA-C9C6761C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4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DD77-34B4-4E66-9395-8382ED4BAF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3D77-4949-4CBA-B5DA-C9C6761C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91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DD77-34B4-4E66-9395-8382ED4BAF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3D77-4949-4CBA-B5DA-C9C6761C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0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DD77-34B4-4E66-9395-8382ED4BAF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3D77-4949-4CBA-B5DA-C9C6761C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11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ADD77-34B4-4E66-9395-8382ED4BAF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43D77-4949-4CBA-B5DA-C9C6761C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5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ECDC59-83A7-4110-B263-3FE6289B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3284331" cy="525451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Hill Country Underground Water Conservation District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77719-69F7-496D-B9DA-D1D0FC5AB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457200"/>
            <a:ext cx="7253055" cy="5804925"/>
          </a:xfrm>
        </p:spPr>
        <p:txBody>
          <a:bodyPr lIns="0" anchor="ctr">
            <a:normAutofit/>
          </a:bodyPr>
          <a:lstStyle/>
          <a:p>
            <a:pPr marL="0" indent="0">
              <a:buClr>
                <a:schemeClr val="accent6"/>
              </a:buClr>
              <a:buNone/>
            </a:pPr>
            <a:r>
              <a:rPr lang="en-US" sz="2400" b="1" dirty="0">
                <a:solidFill>
                  <a:schemeClr val="bg1"/>
                </a:solidFill>
              </a:rPr>
              <a:t>Year 2019</a:t>
            </a:r>
          </a:p>
          <a:p>
            <a:pPr>
              <a:buClr>
                <a:schemeClr val="accent6"/>
              </a:buClr>
            </a:pPr>
            <a:endParaRPr lang="en-US" sz="2400" b="1" dirty="0">
              <a:solidFill>
                <a:schemeClr val="bg1"/>
              </a:solidFill>
            </a:endParaRPr>
          </a:p>
          <a:p>
            <a:pPr>
              <a:buClr>
                <a:schemeClr val="accent6"/>
              </a:buClr>
            </a:pPr>
            <a:r>
              <a:rPr lang="en-US" sz="2400" b="1" dirty="0">
                <a:solidFill>
                  <a:schemeClr val="bg1"/>
                </a:solidFill>
              </a:rPr>
              <a:t>36.108 (c) 1: </a:t>
            </a:r>
            <a:r>
              <a:rPr lang="en-US" sz="2400" b="1" dirty="0">
                <a:solidFill>
                  <a:srgbClr val="FF0000"/>
                </a:solidFill>
              </a:rPr>
              <a:t>5 of 11</a:t>
            </a:r>
            <a:r>
              <a:rPr lang="en-US" sz="2400" b="1" dirty="0">
                <a:solidFill>
                  <a:schemeClr val="bg1"/>
                </a:solidFill>
              </a:rPr>
              <a:t> Applicable Goals from 36.1071 (a) </a:t>
            </a:r>
          </a:p>
          <a:p>
            <a:pPr lvl="1">
              <a:buClr>
                <a:schemeClr val="accent6"/>
              </a:buClr>
            </a:pPr>
            <a:r>
              <a:rPr lang="en-US" sz="2200" dirty="0">
                <a:solidFill>
                  <a:srgbClr val="FF0000"/>
                </a:solidFill>
              </a:rPr>
              <a:t>Providing the Efficient Use of Groundwater</a:t>
            </a:r>
          </a:p>
          <a:p>
            <a:pPr lvl="1">
              <a:buClr>
                <a:schemeClr val="accent6"/>
              </a:buClr>
            </a:pPr>
            <a:r>
              <a:rPr lang="en-US" sz="2200" dirty="0">
                <a:solidFill>
                  <a:srgbClr val="FF0000"/>
                </a:solidFill>
              </a:rPr>
              <a:t>Controlling and Preventing Waste of Groundwater</a:t>
            </a:r>
          </a:p>
          <a:p>
            <a:pPr lvl="1">
              <a:buClr>
                <a:schemeClr val="accent6"/>
              </a:buClr>
            </a:pPr>
            <a:r>
              <a:rPr lang="en-US" sz="2200" dirty="0">
                <a:solidFill>
                  <a:srgbClr val="FF0000"/>
                </a:solidFill>
              </a:rPr>
              <a:t>Addressing Drought Conditions</a:t>
            </a:r>
          </a:p>
          <a:p>
            <a:pPr lvl="1">
              <a:buClr>
                <a:schemeClr val="accent6"/>
              </a:buClr>
            </a:pPr>
            <a:r>
              <a:rPr lang="en-US" sz="2200" dirty="0">
                <a:solidFill>
                  <a:srgbClr val="FF0000"/>
                </a:solidFill>
              </a:rPr>
              <a:t>Addressing Conservation and Precipitation Enhancement</a:t>
            </a:r>
          </a:p>
          <a:p>
            <a:pPr lvl="1">
              <a:buClr>
                <a:schemeClr val="accent6"/>
              </a:buClr>
            </a:pPr>
            <a:r>
              <a:rPr lang="en-US" sz="2200" dirty="0">
                <a:solidFill>
                  <a:srgbClr val="FF0000"/>
                </a:solidFill>
              </a:rPr>
              <a:t>Addressing the DFC</a:t>
            </a:r>
          </a:p>
          <a:p>
            <a:pPr lvl="1">
              <a:buClr>
                <a:schemeClr val="accent6"/>
              </a:buClr>
            </a:pPr>
            <a:endParaRPr lang="en-US" sz="2200" dirty="0">
              <a:solidFill>
                <a:srgbClr val="FF0000"/>
              </a:solidFill>
            </a:endParaRPr>
          </a:p>
          <a:p>
            <a:pPr lvl="1">
              <a:buClr>
                <a:schemeClr val="accent6"/>
              </a:buClr>
            </a:pPr>
            <a:endParaRPr lang="en-US" sz="2200" dirty="0">
              <a:solidFill>
                <a:srgbClr val="FF0000"/>
              </a:solidFill>
            </a:endParaRPr>
          </a:p>
          <a:p>
            <a:pPr lvl="1">
              <a:buClr>
                <a:schemeClr val="accent6"/>
              </a:buClr>
            </a:pPr>
            <a:endParaRPr lang="en-US" sz="2200" dirty="0">
              <a:solidFill>
                <a:srgbClr val="FF0000"/>
              </a:solidFill>
            </a:endParaRPr>
          </a:p>
          <a:p>
            <a:pPr marL="457200" lvl="1" indent="0">
              <a:buClr>
                <a:schemeClr val="accent6"/>
              </a:buClr>
              <a:buNone/>
            </a:pPr>
            <a:endParaRPr lang="en-US" sz="2200" dirty="0">
              <a:solidFill>
                <a:srgbClr val="FF0000"/>
              </a:solidFill>
            </a:endParaRPr>
          </a:p>
          <a:p>
            <a:pPr marL="457200" lvl="1" indent="0">
              <a:buClr>
                <a:schemeClr val="accent6"/>
              </a:buClr>
              <a:buNone/>
            </a:pP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26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CE9BCE-4316-414E-8B51-BEDD23FFF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3284331" cy="525451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Hill Country Underground Water Conservation District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180E5-6EA0-484B-B4CD-D91E1224B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0657" y="677457"/>
            <a:ext cx="6466672" cy="5503085"/>
          </a:xfrm>
        </p:spPr>
        <p:txBody>
          <a:bodyPr anchor="ctr">
            <a:normAutofit/>
          </a:bodyPr>
          <a:lstStyle/>
          <a:p>
            <a:pPr marL="457200" lvl="1" indent="0">
              <a:buClr>
                <a:schemeClr val="accent6"/>
              </a:buClr>
              <a:buNone/>
            </a:pPr>
            <a:endParaRPr lang="en-US" sz="2200" dirty="0">
              <a:solidFill>
                <a:srgbClr val="FF0000"/>
              </a:solidFill>
            </a:endParaRPr>
          </a:p>
          <a:p>
            <a:pPr>
              <a:buClr>
                <a:schemeClr val="accent6"/>
              </a:buClr>
            </a:pPr>
            <a:endParaRPr lang="en-US" sz="2400" b="1" dirty="0">
              <a:solidFill>
                <a:schemeClr val="bg1"/>
              </a:solidFill>
            </a:endParaRPr>
          </a:p>
          <a:p>
            <a:pPr>
              <a:buClr>
                <a:schemeClr val="accent6"/>
              </a:buClr>
            </a:pPr>
            <a:endParaRPr lang="en-US" sz="2400" b="1" dirty="0">
              <a:solidFill>
                <a:schemeClr val="bg1"/>
              </a:solidFill>
            </a:endParaRPr>
          </a:p>
          <a:p>
            <a:pPr>
              <a:buClr>
                <a:schemeClr val="accent6"/>
              </a:buClr>
            </a:pPr>
            <a:r>
              <a:rPr lang="en-US" sz="2400" b="1" dirty="0">
                <a:solidFill>
                  <a:schemeClr val="bg1"/>
                </a:solidFill>
              </a:rPr>
              <a:t>36.108 (c) 4: Achieving the DFC </a:t>
            </a:r>
          </a:p>
          <a:p>
            <a:pPr marL="0" indent="0">
              <a:buClr>
                <a:schemeClr val="accent6"/>
              </a:buClr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lvl="1">
              <a:buClr>
                <a:schemeClr val="accent6"/>
              </a:buClr>
            </a:pPr>
            <a:r>
              <a:rPr lang="en-US" sz="2200" dirty="0">
                <a:solidFill>
                  <a:schemeClr val="bg1"/>
                </a:solidFill>
              </a:rPr>
              <a:t>DFC: average drawdown in the Edwards-Trinity (Hensel): </a:t>
            </a:r>
          </a:p>
          <a:p>
            <a:pPr marL="457200" lvl="1" indent="0">
              <a:buClr>
                <a:schemeClr val="accent6"/>
              </a:buClr>
              <a:buNone/>
            </a:pPr>
            <a:r>
              <a:rPr lang="en-US" sz="2200" i="1" dirty="0">
                <a:solidFill>
                  <a:schemeClr val="bg1"/>
                </a:solidFill>
              </a:rPr>
              <a:t>	</a:t>
            </a:r>
            <a:r>
              <a:rPr lang="en-US" sz="2200" i="1" dirty="0">
                <a:solidFill>
                  <a:srgbClr val="FF0000"/>
                </a:solidFill>
              </a:rPr>
              <a:t>5 feet</a:t>
            </a:r>
          </a:p>
          <a:p>
            <a:pPr lvl="1">
              <a:buClr>
                <a:schemeClr val="accent6"/>
              </a:buClr>
            </a:pPr>
            <a:r>
              <a:rPr lang="en-US" sz="2200" dirty="0">
                <a:solidFill>
                  <a:schemeClr val="bg1"/>
                </a:solidFill>
              </a:rPr>
              <a:t>Estimated Modeled Available Groundwater in the Edwards-Trinity (Hensel): </a:t>
            </a:r>
          </a:p>
          <a:p>
            <a:pPr marL="457200" lvl="1" indent="0">
              <a:buClr>
                <a:schemeClr val="accent6"/>
              </a:buClr>
              <a:buNone/>
            </a:pPr>
            <a:r>
              <a:rPr lang="en-US" sz="2200" i="1" dirty="0">
                <a:solidFill>
                  <a:schemeClr val="bg1"/>
                </a:solidFill>
              </a:rPr>
              <a:t>	</a:t>
            </a:r>
            <a:r>
              <a:rPr lang="en-US" sz="2200" i="1" dirty="0">
                <a:solidFill>
                  <a:srgbClr val="FF0000"/>
                </a:solidFill>
              </a:rPr>
              <a:t>4,979 acre-feet</a:t>
            </a:r>
          </a:p>
          <a:p>
            <a:pPr marL="457200" lvl="1" indent="0">
              <a:buClr>
                <a:schemeClr val="accent6"/>
              </a:buClr>
              <a:buNone/>
            </a:pPr>
            <a:endParaRPr lang="en-US" sz="2200" i="1" dirty="0">
              <a:solidFill>
                <a:schemeClr val="bg1"/>
              </a:solidFill>
            </a:endParaRPr>
          </a:p>
          <a:p>
            <a:pPr marL="457200" lvl="1" indent="0">
              <a:buClr>
                <a:schemeClr val="accent6"/>
              </a:buClr>
              <a:buNone/>
            </a:pPr>
            <a:r>
              <a:rPr lang="en-US" sz="2200" i="1" dirty="0">
                <a:solidFill>
                  <a:schemeClr val="bg1"/>
                </a:solidFill>
              </a:rPr>
              <a:t>See next slide for map</a:t>
            </a:r>
          </a:p>
          <a:p>
            <a:pPr lvl="1">
              <a:buClr>
                <a:schemeClr val="accent6"/>
              </a:buClr>
            </a:pPr>
            <a:endParaRPr lang="en-US" sz="2200" i="1" dirty="0">
              <a:solidFill>
                <a:schemeClr val="bg1"/>
              </a:solidFill>
            </a:endParaRPr>
          </a:p>
          <a:p>
            <a:pPr marL="457200" lvl="1" indent="0">
              <a:buClr>
                <a:schemeClr val="accent6"/>
              </a:buClr>
              <a:buNone/>
            </a:pPr>
            <a:endParaRPr lang="en-US" sz="2200" dirty="0">
              <a:solidFill>
                <a:srgbClr val="FF0000"/>
              </a:solidFill>
            </a:endParaRPr>
          </a:p>
          <a:p>
            <a:pPr lvl="1">
              <a:buClr>
                <a:schemeClr val="accent6"/>
              </a:buClr>
            </a:pPr>
            <a:endParaRPr lang="en-US" sz="2200" dirty="0">
              <a:solidFill>
                <a:srgbClr val="FF0000"/>
              </a:solidFill>
            </a:endParaRPr>
          </a:p>
          <a:p>
            <a:pPr lvl="1">
              <a:buClr>
                <a:schemeClr val="accent6"/>
              </a:buClr>
            </a:pPr>
            <a:endParaRPr lang="en-US" sz="2200" dirty="0">
              <a:solidFill>
                <a:srgbClr val="FF0000"/>
              </a:solidFill>
            </a:endParaRPr>
          </a:p>
          <a:p>
            <a:pPr lvl="1">
              <a:buClr>
                <a:schemeClr val="accent6"/>
              </a:buClr>
            </a:pPr>
            <a:endParaRPr lang="en-US" sz="2200" dirty="0">
              <a:solidFill>
                <a:srgbClr val="FF0000"/>
              </a:solidFill>
            </a:endParaRPr>
          </a:p>
          <a:p>
            <a:pPr lvl="1">
              <a:buClr>
                <a:schemeClr val="accent6"/>
              </a:buClr>
            </a:pPr>
            <a:endParaRPr lang="en-US" sz="2200" dirty="0">
              <a:solidFill>
                <a:srgbClr val="FF0000"/>
              </a:solidFill>
            </a:endParaRPr>
          </a:p>
          <a:p>
            <a:pPr lvl="1">
              <a:buClr>
                <a:schemeClr val="accent6"/>
              </a:buClr>
            </a:pPr>
            <a:endParaRPr lang="en-US" sz="2200" dirty="0">
              <a:solidFill>
                <a:srgbClr val="FF0000"/>
              </a:solidFill>
            </a:endParaRPr>
          </a:p>
          <a:p>
            <a:pPr lvl="1">
              <a:buClr>
                <a:schemeClr val="accent6"/>
              </a:buClr>
            </a:pP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963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73D10A-5F96-4B1B-9E2F-B9B4BD172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21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76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BB3F40-E793-4FD4-BD1D-EA771759B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264" y="0"/>
            <a:ext cx="89714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65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CE9BCE-4316-414E-8B51-BEDD23FFF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3284331" cy="525451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Hill Country Underground Water Conservation District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180E5-6EA0-484B-B4CD-D91E1224B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0657" y="677457"/>
            <a:ext cx="6466672" cy="5503085"/>
          </a:xfrm>
        </p:spPr>
        <p:txBody>
          <a:bodyPr anchor="ctr">
            <a:normAutofit/>
          </a:bodyPr>
          <a:lstStyle/>
          <a:p>
            <a:pPr marL="457200" lvl="1" indent="0">
              <a:buClr>
                <a:schemeClr val="accent6"/>
              </a:buClr>
              <a:buNone/>
            </a:pPr>
            <a:endParaRPr lang="en-US" sz="2200" dirty="0">
              <a:solidFill>
                <a:srgbClr val="FF0000"/>
              </a:solidFill>
            </a:endParaRPr>
          </a:p>
          <a:p>
            <a:pPr>
              <a:buClr>
                <a:schemeClr val="accent6"/>
              </a:buClr>
            </a:pPr>
            <a:endParaRPr lang="en-US" sz="2400" b="1" dirty="0">
              <a:solidFill>
                <a:schemeClr val="bg1"/>
              </a:solidFill>
            </a:endParaRPr>
          </a:p>
          <a:p>
            <a:pPr>
              <a:buClr>
                <a:schemeClr val="accent6"/>
              </a:buClr>
            </a:pPr>
            <a:endParaRPr lang="en-US" sz="2400" b="1" dirty="0">
              <a:solidFill>
                <a:schemeClr val="bg1"/>
              </a:solidFill>
            </a:endParaRPr>
          </a:p>
          <a:p>
            <a:pPr>
              <a:buClr>
                <a:schemeClr val="accent6"/>
              </a:buClr>
            </a:pPr>
            <a:r>
              <a:rPr lang="en-US" sz="2400" b="1" dirty="0">
                <a:solidFill>
                  <a:schemeClr val="bg1"/>
                </a:solidFill>
              </a:rPr>
              <a:t>36.108 (c) 4: Achieving the DFC </a:t>
            </a:r>
          </a:p>
          <a:p>
            <a:pPr marL="0" indent="0">
              <a:buClr>
                <a:schemeClr val="accent6"/>
              </a:buClr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lvl="1">
              <a:buClr>
                <a:schemeClr val="accent6"/>
              </a:buClr>
            </a:pPr>
            <a:r>
              <a:rPr lang="en-US" sz="2200" dirty="0">
                <a:solidFill>
                  <a:schemeClr val="bg1"/>
                </a:solidFill>
              </a:rPr>
              <a:t>DFC: average drawdown in the Ellenburger: </a:t>
            </a:r>
          </a:p>
          <a:p>
            <a:pPr marL="457200" lvl="1" indent="0">
              <a:buClr>
                <a:schemeClr val="accent6"/>
              </a:buClr>
              <a:buNone/>
            </a:pPr>
            <a:r>
              <a:rPr lang="en-US" sz="2200" i="1" dirty="0">
                <a:solidFill>
                  <a:schemeClr val="bg1"/>
                </a:solidFill>
              </a:rPr>
              <a:t>	</a:t>
            </a:r>
            <a:r>
              <a:rPr lang="en-US" sz="2200" i="1" dirty="0">
                <a:solidFill>
                  <a:srgbClr val="FF0000"/>
                </a:solidFill>
              </a:rPr>
              <a:t>8 feet</a:t>
            </a:r>
          </a:p>
          <a:p>
            <a:pPr lvl="1">
              <a:buClr>
                <a:schemeClr val="accent6"/>
              </a:buClr>
            </a:pPr>
            <a:r>
              <a:rPr lang="en-US" sz="2200" dirty="0">
                <a:solidFill>
                  <a:schemeClr val="bg1"/>
                </a:solidFill>
              </a:rPr>
              <a:t>Estimated Modeled Available Groundwater in the Edwards-Trinity (Hensel): </a:t>
            </a:r>
          </a:p>
          <a:p>
            <a:pPr marL="457200" lvl="1" indent="0">
              <a:buClr>
                <a:schemeClr val="accent6"/>
              </a:buClr>
              <a:buNone/>
            </a:pPr>
            <a:r>
              <a:rPr lang="en-US" sz="2200" i="1" dirty="0">
                <a:solidFill>
                  <a:schemeClr val="bg1"/>
                </a:solidFill>
              </a:rPr>
              <a:t>	</a:t>
            </a:r>
            <a:r>
              <a:rPr lang="en-US" sz="2200" i="1" dirty="0">
                <a:solidFill>
                  <a:srgbClr val="FF0000"/>
                </a:solidFill>
              </a:rPr>
              <a:t>6,294 acre-feet</a:t>
            </a:r>
          </a:p>
          <a:p>
            <a:pPr marL="457200" lvl="1" indent="0">
              <a:buClr>
                <a:schemeClr val="accent6"/>
              </a:buClr>
              <a:buNone/>
            </a:pPr>
            <a:endParaRPr lang="en-US" sz="2200" i="1" dirty="0">
              <a:solidFill>
                <a:schemeClr val="bg1"/>
              </a:solidFill>
            </a:endParaRPr>
          </a:p>
          <a:p>
            <a:pPr marL="457200" lvl="1" indent="0">
              <a:buClr>
                <a:schemeClr val="accent6"/>
              </a:buClr>
              <a:buNone/>
            </a:pPr>
            <a:r>
              <a:rPr lang="en-US" sz="2200" i="1" dirty="0">
                <a:solidFill>
                  <a:schemeClr val="bg1"/>
                </a:solidFill>
              </a:rPr>
              <a:t>See next slide for map</a:t>
            </a:r>
          </a:p>
          <a:p>
            <a:pPr lvl="1">
              <a:buClr>
                <a:schemeClr val="accent6"/>
              </a:buClr>
            </a:pPr>
            <a:endParaRPr lang="en-US" sz="2200" i="1" dirty="0">
              <a:solidFill>
                <a:schemeClr val="bg1"/>
              </a:solidFill>
            </a:endParaRPr>
          </a:p>
          <a:p>
            <a:pPr marL="457200" lvl="1" indent="0">
              <a:buClr>
                <a:schemeClr val="accent6"/>
              </a:buClr>
              <a:buNone/>
            </a:pPr>
            <a:endParaRPr lang="en-US" sz="2200" dirty="0">
              <a:solidFill>
                <a:srgbClr val="FF0000"/>
              </a:solidFill>
            </a:endParaRPr>
          </a:p>
          <a:p>
            <a:pPr lvl="1">
              <a:buClr>
                <a:schemeClr val="accent6"/>
              </a:buClr>
            </a:pPr>
            <a:endParaRPr lang="en-US" sz="2200" dirty="0">
              <a:solidFill>
                <a:srgbClr val="FF0000"/>
              </a:solidFill>
            </a:endParaRPr>
          </a:p>
          <a:p>
            <a:pPr lvl="1">
              <a:buClr>
                <a:schemeClr val="accent6"/>
              </a:buClr>
            </a:pPr>
            <a:endParaRPr lang="en-US" sz="2200" dirty="0">
              <a:solidFill>
                <a:srgbClr val="FF0000"/>
              </a:solidFill>
            </a:endParaRPr>
          </a:p>
          <a:p>
            <a:pPr lvl="1">
              <a:buClr>
                <a:schemeClr val="accent6"/>
              </a:buClr>
            </a:pPr>
            <a:endParaRPr lang="en-US" sz="2200" dirty="0">
              <a:solidFill>
                <a:srgbClr val="FF0000"/>
              </a:solidFill>
            </a:endParaRPr>
          </a:p>
          <a:p>
            <a:pPr lvl="1">
              <a:buClr>
                <a:schemeClr val="accent6"/>
              </a:buClr>
            </a:pPr>
            <a:endParaRPr lang="en-US" sz="2200" dirty="0">
              <a:solidFill>
                <a:srgbClr val="FF0000"/>
              </a:solidFill>
            </a:endParaRPr>
          </a:p>
          <a:p>
            <a:pPr lvl="1">
              <a:buClr>
                <a:schemeClr val="accent6"/>
              </a:buClr>
            </a:pPr>
            <a:endParaRPr lang="en-US" sz="2200" dirty="0">
              <a:solidFill>
                <a:srgbClr val="FF0000"/>
              </a:solidFill>
            </a:endParaRPr>
          </a:p>
          <a:p>
            <a:pPr lvl="1">
              <a:buClr>
                <a:schemeClr val="accent6"/>
              </a:buClr>
            </a:pP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42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2381F6-45C5-4085-A9D8-9F5CF9E4C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" y="0"/>
            <a:ext cx="12021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5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D9DF3E-365D-4893-AD67-5875728E8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55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CE9BCE-4316-414E-8B51-BEDD23FFF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3284331" cy="525451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Hill Country Underground Water Conservation District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180E5-6EA0-484B-B4CD-D91E1224B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0657" y="677457"/>
            <a:ext cx="6466672" cy="5503085"/>
          </a:xfrm>
        </p:spPr>
        <p:txBody>
          <a:bodyPr anchor="ctr">
            <a:normAutofit/>
          </a:bodyPr>
          <a:lstStyle/>
          <a:p>
            <a:pPr marL="457200" lvl="1" indent="0">
              <a:buClr>
                <a:schemeClr val="accent6"/>
              </a:buClr>
              <a:buNone/>
            </a:pPr>
            <a:endParaRPr lang="en-US" sz="2200" dirty="0">
              <a:solidFill>
                <a:srgbClr val="FF0000"/>
              </a:solidFill>
            </a:endParaRPr>
          </a:p>
          <a:p>
            <a:pPr>
              <a:buClr>
                <a:schemeClr val="accent6"/>
              </a:buClr>
            </a:pPr>
            <a:endParaRPr lang="en-US" sz="2400" b="1" dirty="0">
              <a:solidFill>
                <a:schemeClr val="bg1"/>
              </a:solidFill>
            </a:endParaRPr>
          </a:p>
          <a:p>
            <a:pPr>
              <a:buClr>
                <a:schemeClr val="accent6"/>
              </a:buClr>
            </a:pPr>
            <a:endParaRPr lang="en-US" sz="2400" b="1" dirty="0">
              <a:solidFill>
                <a:schemeClr val="bg1"/>
              </a:solidFill>
            </a:endParaRPr>
          </a:p>
          <a:p>
            <a:pPr>
              <a:buClr>
                <a:schemeClr val="accent6"/>
              </a:buClr>
            </a:pPr>
            <a:r>
              <a:rPr lang="en-US" sz="2400" b="1" dirty="0">
                <a:solidFill>
                  <a:schemeClr val="bg1"/>
                </a:solidFill>
              </a:rPr>
              <a:t>36.108 (c) 4: Achieving the DFC </a:t>
            </a:r>
          </a:p>
          <a:p>
            <a:pPr marL="0" indent="0">
              <a:buClr>
                <a:schemeClr val="accent6"/>
              </a:buClr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lvl="1">
              <a:buClr>
                <a:schemeClr val="accent6"/>
              </a:buClr>
            </a:pPr>
            <a:r>
              <a:rPr lang="en-US" sz="2200" dirty="0">
                <a:solidFill>
                  <a:schemeClr val="bg1"/>
                </a:solidFill>
              </a:rPr>
              <a:t>DFC: average drawdown in the Hickory: </a:t>
            </a:r>
          </a:p>
          <a:p>
            <a:pPr marL="457200" lvl="1" indent="0">
              <a:buClr>
                <a:schemeClr val="accent6"/>
              </a:buClr>
              <a:buNone/>
            </a:pPr>
            <a:r>
              <a:rPr lang="en-US" sz="2200" i="1" dirty="0">
                <a:solidFill>
                  <a:schemeClr val="bg1"/>
                </a:solidFill>
              </a:rPr>
              <a:t>	</a:t>
            </a:r>
            <a:r>
              <a:rPr lang="en-US" sz="2200" i="1" dirty="0">
                <a:solidFill>
                  <a:srgbClr val="FF0000"/>
                </a:solidFill>
              </a:rPr>
              <a:t>9 feet</a:t>
            </a:r>
          </a:p>
          <a:p>
            <a:pPr lvl="1">
              <a:buClr>
                <a:schemeClr val="accent6"/>
              </a:buClr>
            </a:pPr>
            <a:r>
              <a:rPr lang="en-US" sz="2200" dirty="0">
                <a:solidFill>
                  <a:schemeClr val="bg1"/>
                </a:solidFill>
              </a:rPr>
              <a:t>Estimated Modeled Available Groundwater in the Edwards-Trinity (Hensel): </a:t>
            </a:r>
          </a:p>
          <a:p>
            <a:pPr marL="457200" lvl="1" indent="0">
              <a:buClr>
                <a:schemeClr val="accent6"/>
              </a:buClr>
              <a:buNone/>
            </a:pPr>
            <a:r>
              <a:rPr lang="en-US" sz="2200" i="1" dirty="0">
                <a:solidFill>
                  <a:schemeClr val="bg1"/>
                </a:solidFill>
              </a:rPr>
              <a:t>	</a:t>
            </a:r>
            <a:r>
              <a:rPr lang="en-US" sz="2200" i="1" dirty="0">
                <a:solidFill>
                  <a:srgbClr val="FF0000"/>
                </a:solidFill>
              </a:rPr>
              <a:t>1,751 acre-feet</a:t>
            </a:r>
          </a:p>
          <a:p>
            <a:pPr marL="457200" lvl="1" indent="0">
              <a:buClr>
                <a:schemeClr val="accent6"/>
              </a:buClr>
              <a:buNone/>
            </a:pPr>
            <a:endParaRPr lang="en-US" sz="2200" i="1" dirty="0">
              <a:solidFill>
                <a:schemeClr val="bg1"/>
              </a:solidFill>
            </a:endParaRPr>
          </a:p>
          <a:p>
            <a:pPr marL="457200" lvl="1" indent="0">
              <a:buClr>
                <a:schemeClr val="accent6"/>
              </a:buClr>
              <a:buNone/>
            </a:pPr>
            <a:r>
              <a:rPr lang="en-US" sz="2200" i="1" dirty="0">
                <a:solidFill>
                  <a:schemeClr val="bg1"/>
                </a:solidFill>
              </a:rPr>
              <a:t>See next slide for map</a:t>
            </a:r>
          </a:p>
          <a:p>
            <a:pPr lvl="1">
              <a:buClr>
                <a:schemeClr val="accent6"/>
              </a:buClr>
            </a:pPr>
            <a:endParaRPr lang="en-US" sz="2200" i="1" dirty="0">
              <a:solidFill>
                <a:schemeClr val="bg1"/>
              </a:solidFill>
            </a:endParaRPr>
          </a:p>
          <a:p>
            <a:pPr marL="457200" lvl="1" indent="0">
              <a:buClr>
                <a:schemeClr val="accent6"/>
              </a:buClr>
              <a:buNone/>
            </a:pPr>
            <a:endParaRPr lang="en-US" sz="2200" dirty="0">
              <a:solidFill>
                <a:srgbClr val="FF0000"/>
              </a:solidFill>
            </a:endParaRPr>
          </a:p>
          <a:p>
            <a:pPr lvl="1">
              <a:buClr>
                <a:schemeClr val="accent6"/>
              </a:buClr>
            </a:pPr>
            <a:endParaRPr lang="en-US" sz="2200" dirty="0">
              <a:solidFill>
                <a:srgbClr val="FF0000"/>
              </a:solidFill>
            </a:endParaRPr>
          </a:p>
          <a:p>
            <a:pPr lvl="1">
              <a:buClr>
                <a:schemeClr val="accent6"/>
              </a:buClr>
            </a:pPr>
            <a:endParaRPr lang="en-US" sz="2200" dirty="0">
              <a:solidFill>
                <a:srgbClr val="FF0000"/>
              </a:solidFill>
            </a:endParaRPr>
          </a:p>
          <a:p>
            <a:pPr lvl="1">
              <a:buClr>
                <a:schemeClr val="accent6"/>
              </a:buClr>
            </a:pPr>
            <a:endParaRPr lang="en-US" sz="2200" dirty="0">
              <a:solidFill>
                <a:srgbClr val="FF0000"/>
              </a:solidFill>
            </a:endParaRPr>
          </a:p>
          <a:p>
            <a:pPr lvl="1">
              <a:buClr>
                <a:schemeClr val="accent6"/>
              </a:buClr>
            </a:pPr>
            <a:endParaRPr lang="en-US" sz="2200" dirty="0">
              <a:solidFill>
                <a:srgbClr val="FF0000"/>
              </a:solidFill>
            </a:endParaRPr>
          </a:p>
          <a:p>
            <a:pPr lvl="1">
              <a:buClr>
                <a:schemeClr val="accent6"/>
              </a:buClr>
            </a:pPr>
            <a:endParaRPr lang="en-US" sz="2200" dirty="0">
              <a:solidFill>
                <a:srgbClr val="FF0000"/>
              </a:solidFill>
            </a:endParaRPr>
          </a:p>
          <a:p>
            <a:pPr lvl="1">
              <a:buClr>
                <a:schemeClr val="accent6"/>
              </a:buClr>
            </a:pP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810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F41CD0-18E9-4D8F-A2EE-5D15A2381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" y="0"/>
            <a:ext cx="12021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29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7F6C3B-2DB1-41DA-9346-EBE3CAFED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877" y="0"/>
            <a:ext cx="8990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57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ECDC59-83A7-4110-B263-3FE6289B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3284331" cy="525451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Hill Country Underground Water Conservation District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77719-69F7-496D-B9DA-D1D0FC5AB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064" y="640262"/>
            <a:ext cx="7253055" cy="5804925"/>
          </a:xfrm>
        </p:spPr>
        <p:txBody>
          <a:bodyPr anchor="ctr">
            <a:normAutofit/>
          </a:bodyPr>
          <a:lstStyle/>
          <a:p>
            <a:pPr marL="457200" lvl="1" indent="0">
              <a:buClr>
                <a:schemeClr val="accent6"/>
              </a:buClr>
              <a:buNone/>
            </a:pPr>
            <a:endParaRPr lang="en-US" sz="2200" dirty="0">
              <a:solidFill>
                <a:srgbClr val="FF0000"/>
              </a:solidFill>
            </a:endParaRPr>
          </a:p>
          <a:p>
            <a:pPr marL="457200" lvl="1" indent="0">
              <a:buClr>
                <a:schemeClr val="accent6"/>
              </a:buClr>
              <a:buNone/>
            </a:pPr>
            <a:endParaRPr lang="en-US" sz="2200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5D6E25-35F3-4EA9-BECA-A0C68A1C3B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533882"/>
              </p:ext>
            </p:extLst>
          </p:nvPr>
        </p:nvGraphicFramePr>
        <p:xfrm>
          <a:off x="5020408" y="1371600"/>
          <a:ext cx="6642099" cy="3390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451">
                  <a:extLst>
                    <a:ext uri="{9D8B030D-6E8A-4147-A177-3AD203B41FA5}">
                      <a16:colId xmlns:a16="http://schemas.microsoft.com/office/drawing/2014/main" val="575675962"/>
                    </a:ext>
                  </a:extLst>
                </a:gridCol>
                <a:gridCol w="2830747">
                  <a:extLst>
                    <a:ext uri="{9D8B030D-6E8A-4147-A177-3AD203B41FA5}">
                      <a16:colId xmlns:a16="http://schemas.microsoft.com/office/drawing/2014/main" val="1288180249"/>
                    </a:ext>
                  </a:extLst>
                </a:gridCol>
                <a:gridCol w="660084">
                  <a:extLst>
                    <a:ext uri="{9D8B030D-6E8A-4147-A177-3AD203B41FA5}">
                      <a16:colId xmlns:a16="http://schemas.microsoft.com/office/drawing/2014/main" val="3069951423"/>
                    </a:ext>
                  </a:extLst>
                </a:gridCol>
                <a:gridCol w="431594">
                  <a:extLst>
                    <a:ext uri="{9D8B030D-6E8A-4147-A177-3AD203B41FA5}">
                      <a16:colId xmlns:a16="http://schemas.microsoft.com/office/drawing/2014/main" val="232998769"/>
                    </a:ext>
                  </a:extLst>
                </a:gridCol>
                <a:gridCol w="736248">
                  <a:extLst>
                    <a:ext uri="{9D8B030D-6E8A-4147-A177-3AD203B41FA5}">
                      <a16:colId xmlns:a16="http://schemas.microsoft.com/office/drawing/2014/main" val="2928278196"/>
                    </a:ext>
                  </a:extLst>
                </a:gridCol>
                <a:gridCol w="599788">
                  <a:extLst>
                    <a:ext uri="{9D8B030D-6E8A-4147-A177-3AD203B41FA5}">
                      <a16:colId xmlns:a16="http://schemas.microsoft.com/office/drawing/2014/main" val="4110448152"/>
                    </a:ext>
                  </a:extLst>
                </a:gridCol>
                <a:gridCol w="863187">
                  <a:extLst>
                    <a:ext uri="{9D8B030D-6E8A-4147-A177-3AD203B41FA5}">
                      <a16:colId xmlns:a16="http://schemas.microsoft.com/office/drawing/2014/main" val="1933631439"/>
                    </a:ext>
                  </a:extLst>
                </a:gridCol>
              </a:tblGrid>
              <a:tr h="7810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Goals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Performance Standard/Objective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Objective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# Of WLM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# of Reg. or Permitted Wells Issued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Obtained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 Achieved Yes/No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791488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586212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  <a:latin typeface="+mn-lt"/>
                        </a:rPr>
                        <a:t>Goal A</a:t>
                      </a:r>
                      <a:endParaRPr lang="en-US" sz="1000" b="1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  <a:latin typeface="+mn-lt"/>
                        </a:rPr>
                        <a:t>Providing the most efficient use of groundwater </a:t>
                      </a:r>
                      <a:endParaRPr lang="en-US" sz="1000" b="1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54710531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A.1 - Each year the District will assist the Gillespie County Commissioners Court in the evaluation of water availability studies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on-going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069252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3764322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  <a:latin typeface="+mn-lt"/>
                        </a:rPr>
                        <a:t>A.2 - Number of exempt wells registered by the District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180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on-going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843983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3948154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fontAlgn="t"/>
                      <a:endParaRPr lang="en-US" sz="1000" b="1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  <a:latin typeface="+mn-lt"/>
                        </a:rPr>
                        <a:t>A.3 - Number and type of applications made for permitted use of groundwater by the District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858367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endParaRPr lang="en-US" sz="1000" b="1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  <a:latin typeface="+mn-lt"/>
                        </a:rPr>
                        <a:t>     Commercial 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on-going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68938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endParaRPr lang="en-US" sz="1000" b="1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  <a:latin typeface="+mn-lt"/>
                        </a:rPr>
                        <a:t>     Commercial/Irrigation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on-going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221784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endParaRPr lang="en-US" sz="1000" b="1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  <a:latin typeface="+mn-lt"/>
                        </a:rPr>
                        <a:t>     Irrigation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12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on-going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802452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BB886D1-314E-424D-88D4-AC0ED47CB88E}"/>
              </a:ext>
            </a:extLst>
          </p:cNvPr>
          <p:cNvSpPr/>
          <p:nvPr/>
        </p:nvSpPr>
        <p:spPr>
          <a:xfrm>
            <a:off x="4572000" y="457200"/>
            <a:ext cx="5539017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lvl="1">
              <a:buClr>
                <a:schemeClr val="accent6"/>
              </a:buClr>
            </a:pPr>
            <a:r>
              <a:rPr lang="en-US" sz="2200" b="1" dirty="0">
                <a:solidFill>
                  <a:srgbClr val="FF0000"/>
                </a:solidFill>
              </a:rPr>
              <a:t>Providing the Efficient Use of Groundwater</a:t>
            </a:r>
          </a:p>
        </p:txBody>
      </p:sp>
    </p:spTree>
    <p:extLst>
      <p:ext uri="{BB962C8B-B14F-4D97-AF65-F5344CB8AC3E}">
        <p14:creationId xmlns:p14="http://schemas.microsoft.com/office/powerpoint/2010/main" val="2473644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ECDC59-83A7-4110-B263-3FE6289B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3284331" cy="525451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Hill Country Underground Water Conservation District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77719-69F7-496D-B9DA-D1D0FC5AB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064" y="640262"/>
            <a:ext cx="7253055" cy="5804925"/>
          </a:xfrm>
        </p:spPr>
        <p:txBody>
          <a:bodyPr anchor="ctr">
            <a:normAutofit/>
          </a:bodyPr>
          <a:lstStyle/>
          <a:p>
            <a:pPr marL="457200" lvl="1" indent="0">
              <a:buClr>
                <a:schemeClr val="accent6"/>
              </a:buClr>
              <a:buNone/>
            </a:pPr>
            <a:endParaRPr lang="en-US" sz="2200" dirty="0">
              <a:solidFill>
                <a:srgbClr val="FF0000"/>
              </a:solidFill>
            </a:endParaRPr>
          </a:p>
          <a:p>
            <a:pPr marL="457200" lvl="1" indent="0">
              <a:buClr>
                <a:schemeClr val="accent6"/>
              </a:buClr>
              <a:buNone/>
            </a:pP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686FAB-7AC3-43A2-93C0-6C99233EB40E}"/>
              </a:ext>
            </a:extLst>
          </p:cNvPr>
          <p:cNvSpPr/>
          <p:nvPr/>
        </p:nvSpPr>
        <p:spPr>
          <a:xfrm>
            <a:off x="4572000" y="457200"/>
            <a:ext cx="6960683" cy="43088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1">
              <a:buClr>
                <a:schemeClr val="accent6"/>
              </a:buClr>
            </a:pPr>
            <a:r>
              <a:rPr lang="en-US" sz="2200" b="1" dirty="0">
                <a:solidFill>
                  <a:srgbClr val="FF0000"/>
                </a:solidFill>
              </a:rPr>
              <a:t>Controlling and Preventing Waste of Groundwater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7AFC6E3-979E-4010-87BA-B61113487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756175"/>
              </p:ext>
            </p:extLst>
          </p:nvPr>
        </p:nvGraphicFramePr>
        <p:xfrm>
          <a:off x="5029200" y="1371600"/>
          <a:ext cx="6642099" cy="2924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451">
                  <a:extLst>
                    <a:ext uri="{9D8B030D-6E8A-4147-A177-3AD203B41FA5}">
                      <a16:colId xmlns:a16="http://schemas.microsoft.com/office/drawing/2014/main" val="4109774374"/>
                    </a:ext>
                  </a:extLst>
                </a:gridCol>
                <a:gridCol w="2830747">
                  <a:extLst>
                    <a:ext uri="{9D8B030D-6E8A-4147-A177-3AD203B41FA5}">
                      <a16:colId xmlns:a16="http://schemas.microsoft.com/office/drawing/2014/main" val="4120702462"/>
                    </a:ext>
                  </a:extLst>
                </a:gridCol>
                <a:gridCol w="660084">
                  <a:extLst>
                    <a:ext uri="{9D8B030D-6E8A-4147-A177-3AD203B41FA5}">
                      <a16:colId xmlns:a16="http://schemas.microsoft.com/office/drawing/2014/main" val="1405259562"/>
                    </a:ext>
                  </a:extLst>
                </a:gridCol>
                <a:gridCol w="431594">
                  <a:extLst>
                    <a:ext uri="{9D8B030D-6E8A-4147-A177-3AD203B41FA5}">
                      <a16:colId xmlns:a16="http://schemas.microsoft.com/office/drawing/2014/main" val="2132818633"/>
                    </a:ext>
                  </a:extLst>
                </a:gridCol>
                <a:gridCol w="736248">
                  <a:extLst>
                    <a:ext uri="{9D8B030D-6E8A-4147-A177-3AD203B41FA5}">
                      <a16:colId xmlns:a16="http://schemas.microsoft.com/office/drawing/2014/main" val="871935300"/>
                    </a:ext>
                  </a:extLst>
                </a:gridCol>
                <a:gridCol w="599788">
                  <a:extLst>
                    <a:ext uri="{9D8B030D-6E8A-4147-A177-3AD203B41FA5}">
                      <a16:colId xmlns:a16="http://schemas.microsoft.com/office/drawing/2014/main" val="561828123"/>
                    </a:ext>
                  </a:extLst>
                </a:gridCol>
                <a:gridCol w="863187">
                  <a:extLst>
                    <a:ext uri="{9D8B030D-6E8A-4147-A177-3AD203B41FA5}">
                      <a16:colId xmlns:a16="http://schemas.microsoft.com/office/drawing/2014/main" val="719867204"/>
                    </a:ext>
                  </a:extLst>
                </a:gridCol>
              </a:tblGrid>
              <a:tr h="7810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Goals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Performance Standard/Objective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Objective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# Of WLM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# of Reg. or Permitted Wells Issued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Obtained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 Achieved Yes/No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9525" marT="9525" marB="0" anchor="ctr"/>
                </a:tc>
                <a:extLst>
                  <a:ext uri="{0D108BD9-81ED-4DB2-BD59-A6C34878D82A}">
                    <a16:rowId xmlns:a16="http://schemas.microsoft.com/office/drawing/2014/main" val="244456372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9525" marT="9525" marB="0" anchor="ctr"/>
                </a:tc>
                <a:extLst>
                  <a:ext uri="{0D108BD9-81ED-4DB2-BD59-A6C34878D82A}">
                    <a16:rowId xmlns:a16="http://schemas.microsoft.com/office/drawing/2014/main" val="110764974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  <a:latin typeface="+mn-lt"/>
                        </a:rPr>
                        <a:t>Goal B</a:t>
                      </a:r>
                      <a:endParaRPr lang="en-US" sz="1000" b="1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  <a:latin typeface="+mn-lt"/>
                        </a:rPr>
                        <a:t>Controlling and preventing waste of groundwater</a:t>
                      </a:r>
                      <a:endParaRPr lang="en-US" sz="1000" b="1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extLst>
                  <a:ext uri="{0D108BD9-81ED-4DB2-BD59-A6C34878D82A}">
                    <a16:rowId xmlns:a16="http://schemas.microsoft.com/office/drawing/2014/main" val="1321109048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B.1 - Summary of District activities during the year to disseminate educational information on eliminating and reducing the waste of groundwater focusing on water quality protection.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extLst>
                  <a:ext uri="{0D108BD9-81ED-4DB2-BD59-A6C34878D82A}">
                    <a16:rowId xmlns:a16="http://schemas.microsoft.com/office/drawing/2014/main" val="4378509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     Information on District's website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yes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on-going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extLst>
                  <a:ext uri="{0D108BD9-81ED-4DB2-BD59-A6C34878D82A}">
                    <a16:rowId xmlns:a16="http://schemas.microsoft.com/office/drawing/2014/main" val="20141743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     Conduct public presentations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on-going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extLst>
                  <a:ext uri="{0D108BD9-81ED-4DB2-BD59-A6C34878D82A}">
                    <a16:rowId xmlns:a16="http://schemas.microsoft.com/office/drawing/2014/main" val="293995005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     Submit newspaper articles for publication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2+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on-going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extLst>
                  <a:ext uri="{0D108BD9-81ED-4DB2-BD59-A6C34878D82A}">
                    <a16:rowId xmlns:a16="http://schemas.microsoft.com/office/drawing/2014/main" val="39607912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     Distribute brochures/literature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75-100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available at District office/on-going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extLst>
                  <a:ext uri="{0D108BD9-81ED-4DB2-BD59-A6C34878D82A}">
                    <a16:rowId xmlns:a16="http://schemas.microsoft.com/office/drawing/2014/main" val="354252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4527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ECDC59-83A7-4110-B263-3FE6289B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3284331" cy="525451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Hill Country Underground Water Conservation District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77719-69F7-496D-B9DA-D1D0FC5AB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064" y="640262"/>
            <a:ext cx="7253055" cy="5804925"/>
          </a:xfrm>
        </p:spPr>
        <p:txBody>
          <a:bodyPr anchor="ctr">
            <a:normAutofit/>
          </a:bodyPr>
          <a:lstStyle/>
          <a:p>
            <a:pPr marL="457200" lvl="1" indent="0">
              <a:buClr>
                <a:schemeClr val="accent6"/>
              </a:buClr>
              <a:buNone/>
            </a:pPr>
            <a:endParaRPr lang="en-US" sz="2200" dirty="0">
              <a:solidFill>
                <a:srgbClr val="FF0000"/>
              </a:solidFill>
            </a:endParaRPr>
          </a:p>
          <a:p>
            <a:pPr marL="457200" lvl="1" indent="0">
              <a:buClr>
                <a:schemeClr val="accent6"/>
              </a:buClr>
              <a:buNone/>
            </a:pP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328FAB-F350-4EED-9EBA-E70ADF949462}"/>
              </a:ext>
            </a:extLst>
          </p:cNvPr>
          <p:cNvSpPr/>
          <p:nvPr/>
        </p:nvSpPr>
        <p:spPr>
          <a:xfrm>
            <a:off x="4572000" y="457200"/>
            <a:ext cx="4275914" cy="430887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lvl="1">
              <a:buClr>
                <a:schemeClr val="accent6"/>
              </a:buClr>
            </a:pPr>
            <a:r>
              <a:rPr lang="en-US" sz="2200" b="1" dirty="0">
                <a:solidFill>
                  <a:srgbClr val="FF0000"/>
                </a:solidFill>
              </a:rPr>
              <a:t>Addressing Drought Conditions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D0E835A-526C-407E-AA2E-4C1863D4F0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95705"/>
              </p:ext>
            </p:extLst>
          </p:nvPr>
        </p:nvGraphicFramePr>
        <p:xfrm>
          <a:off x="5029200" y="1371600"/>
          <a:ext cx="6642099" cy="449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451">
                  <a:extLst>
                    <a:ext uri="{9D8B030D-6E8A-4147-A177-3AD203B41FA5}">
                      <a16:colId xmlns:a16="http://schemas.microsoft.com/office/drawing/2014/main" val="1983276287"/>
                    </a:ext>
                  </a:extLst>
                </a:gridCol>
                <a:gridCol w="2830747">
                  <a:extLst>
                    <a:ext uri="{9D8B030D-6E8A-4147-A177-3AD203B41FA5}">
                      <a16:colId xmlns:a16="http://schemas.microsoft.com/office/drawing/2014/main" val="992889690"/>
                    </a:ext>
                  </a:extLst>
                </a:gridCol>
                <a:gridCol w="660084">
                  <a:extLst>
                    <a:ext uri="{9D8B030D-6E8A-4147-A177-3AD203B41FA5}">
                      <a16:colId xmlns:a16="http://schemas.microsoft.com/office/drawing/2014/main" val="910052269"/>
                    </a:ext>
                  </a:extLst>
                </a:gridCol>
                <a:gridCol w="431594">
                  <a:extLst>
                    <a:ext uri="{9D8B030D-6E8A-4147-A177-3AD203B41FA5}">
                      <a16:colId xmlns:a16="http://schemas.microsoft.com/office/drawing/2014/main" val="339897326"/>
                    </a:ext>
                  </a:extLst>
                </a:gridCol>
                <a:gridCol w="736248">
                  <a:extLst>
                    <a:ext uri="{9D8B030D-6E8A-4147-A177-3AD203B41FA5}">
                      <a16:colId xmlns:a16="http://schemas.microsoft.com/office/drawing/2014/main" val="3048572649"/>
                    </a:ext>
                  </a:extLst>
                </a:gridCol>
                <a:gridCol w="599788">
                  <a:extLst>
                    <a:ext uri="{9D8B030D-6E8A-4147-A177-3AD203B41FA5}">
                      <a16:colId xmlns:a16="http://schemas.microsoft.com/office/drawing/2014/main" val="444123100"/>
                    </a:ext>
                  </a:extLst>
                </a:gridCol>
                <a:gridCol w="863187">
                  <a:extLst>
                    <a:ext uri="{9D8B030D-6E8A-4147-A177-3AD203B41FA5}">
                      <a16:colId xmlns:a16="http://schemas.microsoft.com/office/drawing/2014/main" val="2193533209"/>
                    </a:ext>
                  </a:extLst>
                </a:gridCol>
              </a:tblGrid>
              <a:tr h="7810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Goals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Performance Standard/Objective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Objective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# Of WLM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# of Reg. or Permitted Wells Issued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Obtained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 Achieved Yes/No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8278092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147802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  <a:latin typeface="+mn-lt"/>
                        </a:rPr>
                        <a:t>Goal F</a:t>
                      </a:r>
                      <a:endParaRPr lang="en-US" sz="1000" b="1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Addressing Drought Conditions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090124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33826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F.1- Number of new trigger conditions identified and changes made to the drought management plan. The District routinely maintains a local drought index for Gillespie County based on multiple local hydrological drought sensitive parameters.  See next side. 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on-going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5778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6149926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F.2 - Number reports at monthly board meeting on the need to implement the drought management plan. 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*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on-going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974488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*Discussed drought conditions at all board meetings in 2019.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21183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Continue to monitor local aquifer and drought conditions.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44336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190247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  <a:latin typeface="+mn-lt"/>
                        </a:rPr>
                        <a:t>F.3 - Information to the public on the District website on the status of the drought conditions and stage of drought..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6+/on-going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401146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*Various articles &amp; charts on District website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337429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742244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  <a:latin typeface="+mn-lt"/>
                        </a:rPr>
                        <a:t>F.4 - Continue to monitor drought conditions through the TWDB Water Data for Texas Drought  link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*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on-going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684958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*Various articles &amp; charts on District website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3768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206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E5981A-EB98-41A1-86D5-DA44F6D3E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42" y="0"/>
            <a:ext cx="55909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53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ECDC59-83A7-4110-B263-3FE6289B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3284331" cy="525451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Hill Country Underground Water Conservation District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77719-69F7-496D-B9DA-D1D0FC5AB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064" y="640262"/>
            <a:ext cx="7253055" cy="5804925"/>
          </a:xfrm>
        </p:spPr>
        <p:txBody>
          <a:bodyPr anchor="ctr">
            <a:normAutofit/>
          </a:bodyPr>
          <a:lstStyle/>
          <a:p>
            <a:pPr marL="457200" lvl="1" indent="0">
              <a:buClr>
                <a:schemeClr val="accent6"/>
              </a:buClr>
              <a:buNone/>
            </a:pPr>
            <a:endParaRPr lang="en-US" sz="2200" dirty="0">
              <a:solidFill>
                <a:srgbClr val="FF0000"/>
              </a:solidFill>
            </a:endParaRPr>
          </a:p>
          <a:p>
            <a:pPr marL="457200" lvl="1" indent="0">
              <a:buClr>
                <a:schemeClr val="accent6"/>
              </a:buClr>
              <a:buNone/>
            </a:pP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FE8043-D9A9-4241-BA45-F18277E8AB70}"/>
              </a:ext>
            </a:extLst>
          </p:cNvPr>
          <p:cNvSpPr/>
          <p:nvPr/>
        </p:nvSpPr>
        <p:spPr>
          <a:xfrm>
            <a:off x="4572000" y="457200"/>
            <a:ext cx="7253055" cy="43088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1">
              <a:buClr>
                <a:schemeClr val="accent6"/>
              </a:buClr>
            </a:pPr>
            <a:r>
              <a:rPr lang="en-US" sz="2200" b="1" dirty="0">
                <a:solidFill>
                  <a:srgbClr val="FF0000"/>
                </a:solidFill>
              </a:rPr>
              <a:t>Addressing Conservation and Precipitation Enhancement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6E8ECFB-0192-47C3-8581-EA87204D4B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082634"/>
              </p:ext>
            </p:extLst>
          </p:nvPr>
        </p:nvGraphicFramePr>
        <p:xfrm>
          <a:off x="5029200" y="1371600"/>
          <a:ext cx="6642099" cy="50532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451">
                  <a:extLst>
                    <a:ext uri="{9D8B030D-6E8A-4147-A177-3AD203B41FA5}">
                      <a16:colId xmlns:a16="http://schemas.microsoft.com/office/drawing/2014/main" val="2041661519"/>
                    </a:ext>
                  </a:extLst>
                </a:gridCol>
                <a:gridCol w="2830748">
                  <a:extLst>
                    <a:ext uri="{9D8B030D-6E8A-4147-A177-3AD203B41FA5}">
                      <a16:colId xmlns:a16="http://schemas.microsoft.com/office/drawing/2014/main" val="3305978053"/>
                    </a:ext>
                  </a:extLst>
                </a:gridCol>
                <a:gridCol w="660084">
                  <a:extLst>
                    <a:ext uri="{9D8B030D-6E8A-4147-A177-3AD203B41FA5}">
                      <a16:colId xmlns:a16="http://schemas.microsoft.com/office/drawing/2014/main" val="2298619341"/>
                    </a:ext>
                  </a:extLst>
                </a:gridCol>
                <a:gridCol w="431594">
                  <a:extLst>
                    <a:ext uri="{9D8B030D-6E8A-4147-A177-3AD203B41FA5}">
                      <a16:colId xmlns:a16="http://schemas.microsoft.com/office/drawing/2014/main" val="3521420104"/>
                    </a:ext>
                  </a:extLst>
                </a:gridCol>
                <a:gridCol w="736247">
                  <a:extLst>
                    <a:ext uri="{9D8B030D-6E8A-4147-A177-3AD203B41FA5}">
                      <a16:colId xmlns:a16="http://schemas.microsoft.com/office/drawing/2014/main" val="4255541692"/>
                    </a:ext>
                  </a:extLst>
                </a:gridCol>
                <a:gridCol w="599788">
                  <a:extLst>
                    <a:ext uri="{9D8B030D-6E8A-4147-A177-3AD203B41FA5}">
                      <a16:colId xmlns:a16="http://schemas.microsoft.com/office/drawing/2014/main" val="1720354244"/>
                    </a:ext>
                  </a:extLst>
                </a:gridCol>
                <a:gridCol w="863187">
                  <a:extLst>
                    <a:ext uri="{9D8B030D-6E8A-4147-A177-3AD203B41FA5}">
                      <a16:colId xmlns:a16="http://schemas.microsoft.com/office/drawing/2014/main" val="118186213"/>
                    </a:ext>
                  </a:extLst>
                </a:gridCol>
              </a:tblGrid>
              <a:tr h="6220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Goals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586" marR="7586" marT="75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Performance Standard/Objective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586" marR="7586" marT="75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Objective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586" marR="7586" marT="75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# Of WLM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586" marR="7586" marT="75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# of Reg. or Permitted Wells Issued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586" marR="7586" marT="75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Obtained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586" marR="7586" marT="75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 Achieved Yes/No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586" marR="7586" marT="7586" marB="0" anchor="ctr"/>
                </a:tc>
                <a:extLst>
                  <a:ext uri="{0D108BD9-81ED-4DB2-BD59-A6C34878D82A}">
                    <a16:rowId xmlns:a16="http://schemas.microsoft.com/office/drawing/2014/main" val="623286420"/>
                  </a:ext>
                </a:extLst>
              </a:tr>
              <a:tr h="128962"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586" marR="7586" marT="758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586" marR="7586" marT="75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586" marR="7586" marT="75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586" marR="7586" marT="75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586" marR="7586" marT="75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586" marR="7586" marT="75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586" marR="7586" marT="7586" marB="0" anchor="ctr"/>
                </a:tc>
                <a:extLst>
                  <a:ext uri="{0D108BD9-81ED-4DB2-BD59-A6C34878D82A}">
                    <a16:rowId xmlns:a16="http://schemas.microsoft.com/office/drawing/2014/main" val="3109463479"/>
                  </a:ext>
                </a:extLst>
              </a:tr>
              <a:tr h="25792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  <a:latin typeface="+mn-lt"/>
                        </a:rPr>
                        <a:t>Goal G</a:t>
                      </a:r>
                      <a:endParaRPr lang="en-US" sz="1000" b="1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Addressing Conservation, Recharge Enhancement, Rainwater Harvesting, and Brush Control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586" marR="7586" marT="7586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extLst>
                  <a:ext uri="{0D108BD9-81ED-4DB2-BD59-A6C34878D82A}">
                    <a16:rowId xmlns:a16="http://schemas.microsoft.com/office/drawing/2014/main" val="2736796716"/>
                  </a:ext>
                </a:extLst>
              </a:tr>
              <a:tr h="12896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extLst>
                  <a:ext uri="{0D108BD9-81ED-4DB2-BD59-A6C34878D82A}">
                    <a16:rowId xmlns:a16="http://schemas.microsoft.com/office/drawing/2014/main" val="418567320"/>
                  </a:ext>
                </a:extLst>
              </a:tr>
              <a:tr h="25792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G.1 - Summary of District's activity to promote conservation.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extLst>
                  <a:ext uri="{0D108BD9-81ED-4DB2-BD59-A6C34878D82A}">
                    <a16:rowId xmlns:a16="http://schemas.microsoft.com/office/drawing/2014/main" val="1279880866"/>
                  </a:ext>
                </a:extLst>
              </a:tr>
              <a:tr h="12896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     Information on District's web site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yes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extLst>
                  <a:ext uri="{0D108BD9-81ED-4DB2-BD59-A6C34878D82A}">
                    <a16:rowId xmlns:a16="http://schemas.microsoft.com/office/drawing/2014/main" val="1416807840"/>
                  </a:ext>
                </a:extLst>
              </a:tr>
              <a:tr h="38688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Conservation brochures/literature to the public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586" marR="7586" marT="75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75-100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available at District office/on-going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extLst>
                  <a:ext uri="{0D108BD9-81ED-4DB2-BD59-A6C34878D82A}">
                    <a16:rowId xmlns:a16="http://schemas.microsoft.com/office/drawing/2014/main" val="787444508"/>
                  </a:ext>
                </a:extLst>
              </a:tr>
              <a:tr h="12896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Conduct public conservation presentation 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on-going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extLst>
                  <a:ext uri="{0D108BD9-81ED-4DB2-BD59-A6C34878D82A}">
                    <a16:rowId xmlns:a16="http://schemas.microsoft.com/office/drawing/2014/main" val="3446226132"/>
                  </a:ext>
                </a:extLst>
              </a:tr>
              <a:tr h="25033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Other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Contributed $2,500 - Sponsorship to 4-H Water Ambassadors Program and $250 (GMA 7) 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9755"/>
                  </a:ext>
                </a:extLst>
              </a:tr>
              <a:tr h="12896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extLst>
                  <a:ext uri="{0D108BD9-81ED-4DB2-BD59-A6C34878D82A}">
                    <a16:rowId xmlns:a16="http://schemas.microsoft.com/office/drawing/2014/main" val="2707210853"/>
                  </a:ext>
                </a:extLst>
              </a:tr>
              <a:tr h="25792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G.2 - Summary of District's activity regarding recharge enhancement.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links available on web site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extLst>
                  <a:ext uri="{0D108BD9-81ED-4DB2-BD59-A6C34878D82A}">
                    <a16:rowId xmlns:a16="http://schemas.microsoft.com/office/drawing/2014/main" val="3307730516"/>
                  </a:ext>
                </a:extLst>
              </a:tr>
              <a:tr h="12896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extLst>
                  <a:ext uri="{0D108BD9-81ED-4DB2-BD59-A6C34878D82A}">
                    <a16:rowId xmlns:a16="http://schemas.microsoft.com/office/drawing/2014/main" val="2778297200"/>
                  </a:ext>
                </a:extLst>
              </a:tr>
              <a:tr h="51584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G.3 - Summary of District's activity regarding rainwater harvesting.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586" marR="7586" marT="75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2-5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literature available at District office and web site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extLst>
                  <a:ext uri="{0D108BD9-81ED-4DB2-BD59-A6C34878D82A}">
                    <a16:rowId xmlns:a16="http://schemas.microsoft.com/office/drawing/2014/main" val="2376522741"/>
                  </a:ext>
                </a:extLst>
              </a:tr>
              <a:tr h="12896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extLst>
                  <a:ext uri="{0D108BD9-81ED-4DB2-BD59-A6C34878D82A}">
                    <a16:rowId xmlns:a16="http://schemas.microsoft.com/office/drawing/2014/main" val="549893338"/>
                  </a:ext>
                </a:extLst>
              </a:tr>
              <a:tr h="3550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G.4 - Summary of District's activity regarding brush control.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links available on web site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extLst>
                  <a:ext uri="{0D108BD9-81ED-4DB2-BD59-A6C34878D82A}">
                    <a16:rowId xmlns:a16="http://schemas.microsoft.com/office/drawing/2014/main" val="1556973842"/>
                  </a:ext>
                </a:extLst>
              </a:tr>
              <a:tr h="12896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extLst>
                  <a:ext uri="{0D108BD9-81ED-4DB2-BD59-A6C34878D82A}">
                    <a16:rowId xmlns:a16="http://schemas.microsoft.com/office/drawing/2014/main" val="1076980413"/>
                  </a:ext>
                </a:extLst>
              </a:tr>
              <a:tr h="41571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G.5 - Precipitation Enhancement - management goal is not applicable to the operations of the District. (cost prohibitive, results questionable)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586" marR="7586" marT="7586" marB="0" anchor="b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not applicable to the operations of the District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586" marR="7586" marT="758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393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690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ECDC59-83A7-4110-B263-3FE6289B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3284331" cy="525451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Hill Country Underground Water Conservation District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77719-69F7-496D-B9DA-D1D0FC5AB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064" y="640262"/>
            <a:ext cx="7253055" cy="5804925"/>
          </a:xfrm>
        </p:spPr>
        <p:txBody>
          <a:bodyPr anchor="ctr">
            <a:normAutofit/>
          </a:bodyPr>
          <a:lstStyle/>
          <a:p>
            <a:pPr marL="457200" lvl="1" indent="0">
              <a:buClr>
                <a:schemeClr val="accent6"/>
              </a:buClr>
              <a:buNone/>
            </a:pPr>
            <a:endParaRPr lang="en-US" sz="2200" dirty="0">
              <a:solidFill>
                <a:srgbClr val="FF0000"/>
              </a:solidFill>
            </a:endParaRPr>
          </a:p>
          <a:p>
            <a:pPr marL="457200" lvl="1" indent="0">
              <a:buClr>
                <a:schemeClr val="accent6"/>
              </a:buClr>
              <a:buNone/>
            </a:pP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E3A9D4-7DA7-48E3-B7B6-0DB1A83331D7}"/>
              </a:ext>
            </a:extLst>
          </p:cNvPr>
          <p:cNvSpPr/>
          <p:nvPr/>
        </p:nvSpPr>
        <p:spPr>
          <a:xfrm>
            <a:off x="4572000" y="457200"/>
            <a:ext cx="2910990" cy="430887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lvl="1">
              <a:buClr>
                <a:schemeClr val="accent6"/>
              </a:buClr>
            </a:pPr>
            <a:r>
              <a:rPr lang="en-US" sz="2200" b="1" dirty="0">
                <a:solidFill>
                  <a:srgbClr val="FF0000"/>
                </a:solidFill>
              </a:rPr>
              <a:t>Addressing the DFC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297FD08-063B-4584-85DB-8FFA369DF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54852"/>
              </p:ext>
            </p:extLst>
          </p:nvPr>
        </p:nvGraphicFramePr>
        <p:xfrm>
          <a:off x="5029200" y="1371600"/>
          <a:ext cx="6642099" cy="2247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451">
                  <a:extLst>
                    <a:ext uri="{9D8B030D-6E8A-4147-A177-3AD203B41FA5}">
                      <a16:colId xmlns:a16="http://schemas.microsoft.com/office/drawing/2014/main" val="1784670091"/>
                    </a:ext>
                  </a:extLst>
                </a:gridCol>
                <a:gridCol w="2830747">
                  <a:extLst>
                    <a:ext uri="{9D8B030D-6E8A-4147-A177-3AD203B41FA5}">
                      <a16:colId xmlns:a16="http://schemas.microsoft.com/office/drawing/2014/main" val="2331982481"/>
                    </a:ext>
                  </a:extLst>
                </a:gridCol>
                <a:gridCol w="660084">
                  <a:extLst>
                    <a:ext uri="{9D8B030D-6E8A-4147-A177-3AD203B41FA5}">
                      <a16:colId xmlns:a16="http://schemas.microsoft.com/office/drawing/2014/main" val="3451749127"/>
                    </a:ext>
                  </a:extLst>
                </a:gridCol>
                <a:gridCol w="431594">
                  <a:extLst>
                    <a:ext uri="{9D8B030D-6E8A-4147-A177-3AD203B41FA5}">
                      <a16:colId xmlns:a16="http://schemas.microsoft.com/office/drawing/2014/main" val="4254961870"/>
                    </a:ext>
                  </a:extLst>
                </a:gridCol>
                <a:gridCol w="736248">
                  <a:extLst>
                    <a:ext uri="{9D8B030D-6E8A-4147-A177-3AD203B41FA5}">
                      <a16:colId xmlns:a16="http://schemas.microsoft.com/office/drawing/2014/main" val="3381339458"/>
                    </a:ext>
                  </a:extLst>
                </a:gridCol>
                <a:gridCol w="599788">
                  <a:extLst>
                    <a:ext uri="{9D8B030D-6E8A-4147-A177-3AD203B41FA5}">
                      <a16:colId xmlns:a16="http://schemas.microsoft.com/office/drawing/2014/main" val="280577253"/>
                    </a:ext>
                  </a:extLst>
                </a:gridCol>
                <a:gridCol w="863187">
                  <a:extLst>
                    <a:ext uri="{9D8B030D-6E8A-4147-A177-3AD203B41FA5}">
                      <a16:colId xmlns:a16="http://schemas.microsoft.com/office/drawing/2014/main" val="1102519851"/>
                    </a:ext>
                  </a:extLst>
                </a:gridCol>
              </a:tblGrid>
              <a:tr h="7810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Goals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Performance Standard/Objective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Objective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# Of WLM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# of Reg. or Permitted Wells Issued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Obtained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 Achieved Yes/No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9525" marT="9525" marB="0" anchor="ctr"/>
                </a:tc>
                <a:extLst>
                  <a:ext uri="{0D108BD9-81ED-4DB2-BD59-A6C34878D82A}">
                    <a16:rowId xmlns:a16="http://schemas.microsoft.com/office/drawing/2014/main" val="262609088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9525" marT="9525" marB="0" anchor="ctr"/>
                </a:tc>
                <a:extLst>
                  <a:ext uri="{0D108BD9-81ED-4DB2-BD59-A6C34878D82A}">
                    <a16:rowId xmlns:a16="http://schemas.microsoft.com/office/drawing/2014/main" val="1952487957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  <a:latin typeface="+mn-lt"/>
                        </a:rPr>
                        <a:t>Goal H</a:t>
                      </a:r>
                      <a:endParaRPr lang="en-US" sz="1000" b="1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Addressing in a quantitative manner the DFC of the groundwater resources.</a:t>
                      </a:r>
                      <a:endParaRPr lang="en-US" sz="1000" b="1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extLst>
                  <a:ext uri="{0D108BD9-81ED-4DB2-BD59-A6C34878D82A}">
                    <a16:rowId xmlns:a16="http://schemas.microsoft.com/office/drawing/2014/main" val="65795735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extLst>
                  <a:ext uri="{0D108BD9-81ED-4DB2-BD59-A6C34878D82A}">
                    <a16:rowId xmlns:a16="http://schemas.microsoft.com/office/drawing/2014/main" val="50323174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H.1 - How the DFCs are being met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Monitor water levels; below MAG and not issued permits that exceed MAGs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17258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extLst>
                  <a:ext uri="{0D108BD9-81ED-4DB2-BD59-A6C34878D82A}">
                    <a16:rowId xmlns:a16="http://schemas.microsoft.com/office/drawing/2014/main" val="2467614849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H.2 - Reporting of annual groundwater </a:t>
                      </a:r>
                      <a:r>
                        <a:rPr lang="en-US" sz="1000" u="none" strike="noStrike" dirty="0" err="1">
                          <a:effectLst/>
                          <a:latin typeface="+mn-lt"/>
                        </a:rPr>
                        <a:t>pumpage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Annual production reports will be sent out in January 2020 for year 2019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481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650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ECDC59-83A7-4110-B263-3FE6289B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3284331" cy="525451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Hill Country Underground Water Conservation District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77719-69F7-496D-B9DA-D1D0FC5AB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457200"/>
            <a:ext cx="7253055" cy="5804925"/>
          </a:xfrm>
        </p:spPr>
        <p:txBody>
          <a:bodyPr lIns="0" anchor="ctr">
            <a:normAutofit fontScale="77500" lnSpcReduction="20000"/>
          </a:bodyPr>
          <a:lstStyle/>
          <a:p>
            <a:pPr marL="457200" lvl="1" indent="0">
              <a:buClr>
                <a:schemeClr val="accent6"/>
              </a:buClr>
              <a:buNone/>
            </a:pPr>
            <a:endParaRPr lang="en-US" sz="2200" dirty="0">
              <a:solidFill>
                <a:srgbClr val="FF0000"/>
              </a:solidFill>
            </a:endParaRPr>
          </a:p>
          <a:p>
            <a:pPr marL="0" indent="0">
              <a:buClr>
                <a:schemeClr val="accent6"/>
              </a:buClr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Clr>
                <a:schemeClr val="accent6"/>
              </a:buClr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Clr>
                <a:schemeClr val="accent6"/>
              </a:buClr>
              <a:buNone/>
            </a:pPr>
            <a:r>
              <a:rPr lang="en-US" sz="2400" b="1" dirty="0">
                <a:solidFill>
                  <a:schemeClr val="bg1"/>
                </a:solidFill>
              </a:rPr>
              <a:t>Year 2019</a:t>
            </a:r>
          </a:p>
          <a:p>
            <a:pPr marL="0" indent="0">
              <a:buClr>
                <a:schemeClr val="accent6"/>
              </a:buClr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>
              <a:buClr>
                <a:schemeClr val="accent6"/>
              </a:buClr>
            </a:pPr>
            <a:r>
              <a:rPr lang="en-US" sz="2400" b="1" dirty="0">
                <a:solidFill>
                  <a:schemeClr val="bg1"/>
                </a:solidFill>
              </a:rPr>
              <a:t>36.108 (c) 2: Effectiveness</a:t>
            </a:r>
          </a:p>
          <a:p>
            <a:pPr lvl="1">
              <a:buClr>
                <a:schemeClr val="accent6"/>
              </a:buClr>
            </a:pPr>
            <a:r>
              <a:rPr lang="en-US" sz="2200" b="1" dirty="0">
                <a:solidFill>
                  <a:srgbClr val="FF0000"/>
                </a:solidFill>
              </a:rPr>
              <a:t>Data Collection and Analysis</a:t>
            </a:r>
          </a:p>
          <a:p>
            <a:pPr marL="914400" lvl="1" indent="-457200">
              <a:buClr>
                <a:schemeClr val="accent6"/>
              </a:buClr>
              <a:buNone/>
            </a:pPr>
            <a:r>
              <a:rPr lang="en-US" sz="2200" dirty="0">
                <a:solidFill>
                  <a:srgbClr val="FF0000"/>
                </a:solidFill>
              </a:rPr>
              <a:t>	</a:t>
            </a:r>
            <a:r>
              <a:rPr lang="en-US" sz="2200" i="1" dirty="0">
                <a:solidFill>
                  <a:schemeClr val="bg1"/>
                </a:solidFill>
              </a:rPr>
              <a:t>District has the following programs in place: three water level monitoring programs ( Ellenburger, Hensel &amp; County Wide); well plugging program; geophysical logging program; downhole video program; water testing program for bacteria and chemical analysis; in-house database program; permit and registered wells; in-house laboratory to conduct water quality analyses (chemical and bacteria)</a:t>
            </a:r>
          </a:p>
          <a:p>
            <a:pPr marL="914400" lvl="1" indent="-457200">
              <a:buClr>
                <a:schemeClr val="accent6"/>
              </a:buClr>
              <a:buNone/>
            </a:pPr>
            <a:r>
              <a:rPr lang="en-US" sz="2200" i="1" dirty="0">
                <a:solidFill>
                  <a:schemeClr val="bg1"/>
                </a:solidFill>
              </a:rPr>
              <a:t>	Mapping of data collected (i.e. water level maps, cross sections); water quality results helps identity areas in county where there might be high concentrations of  some constituent-specific (i.e. nitrates)</a:t>
            </a:r>
          </a:p>
          <a:p>
            <a:pPr lvl="1">
              <a:buClr>
                <a:schemeClr val="accent6"/>
              </a:buClr>
            </a:pPr>
            <a:r>
              <a:rPr lang="en-US" sz="2200" b="1" dirty="0">
                <a:solidFill>
                  <a:srgbClr val="FF0000"/>
                </a:solidFill>
              </a:rPr>
              <a:t>Coordination and Cooperation</a:t>
            </a:r>
          </a:p>
          <a:p>
            <a:pPr marL="914400" lvl="1" indent="-457200">
              <a:buClr>
                <a:schemeClr val="accent6"/>
              </a:buClr>
              <a:buNone/>
            </a:pPr>
            <a:r>
              <a:rPr lang="en-US" sz="2200" dirty="0">
                <a:solidFill>
                  <a:srgbClr val="FF0000"/>
                </a:solidFill>
              </a:rPr>
              <a:t>	</a:t>
            </a:r>
            <a:r>
              <a:rPr lang="en-US" sz="2200" i="1" dirty="0">
                <a:solidFill>
                  <a:schemeClr val="bg1"/>
                </a:solidFill>
              </a:rPr>
              <a:t>District cooperates and coordinates with appropriate state, regional, and local water management entities.</a:t>
            </a:r>
          </a:p>
          <a:p>
            <a:pPr lvl="1">
              <a:buClr>
                <a:schemeClr val="accent6"/>
              </a:buClr>
            </a:pPr>
            <a:r>
              <a:rPr lang="en-US" sz="2200" b="1" dirty="0">
                <a:solidFill>
                  <a:srgbClr val="FF0000"/>
                </a:solidFill>
              </a:rPr>
              <a:t>Reporting</a:t>
            </a:r>
          </a:p>
          <a:p>
            <a:pPr marL="914400" lvl="1" indent="-457200">
              <a:buClr>
                <a:schemeClr val="accent6"/>
              </a:buClr>
              <a:buNone/>
            </a:pPr>
            <a:r>
              <a:rPr lang="en-US" sz="2200" dirty="0">
                <a:solidFill>
                  <a:schemeClr val="bg1"/>
                </a:solidFill>
              </a:rPr>
              <a:t>	</a:t>
            </a:r>
            <a:r>
              <a:rPr lang="en-US" sz="2200" i="1" dirty="0">
                <a:solidFill>
                  <a:schemeClr val="bg1"/>
                </a:solidFill>
              </a:rPr>
              <a:t>District regularly reports to the Board of Directors, post board meeting information on website, provides water levels to the Texas Water Development Board</a:t>
            </a:r>
          </a:p>
          <a:p>
            <a:pPr marL="457200" lvl="1" indent="0">
              <a:buClr>
                <a:schemeClr val="accent6"/>
              </a:buClr>
              <a:buNone/>
            </a:pPr>
            <a:r>
              <a:rPr lang="en-US" sz="2200" dirty="0">
                <a:solidFill>
                  <a:schemeClr val="bg1"/>
                </a:solidFill>
              </a:rPr>
              <a:t>	</a:t>
            </a:r>
          </a:p>
          <a:p>
            <a:pPr lvl="1">
              <a:buClr>
                <a:schemeClr val="accent6"/>
              </a:buClr>
            </a:pPr>
            <a:endParaRPr lang="en-US" sz="2200" dirty="0">
              <a:solidFill>
                <a:srgbClr val="FF0000"/>
              </a:solidFill>
            </a:endParaRPr>
          </a:p>
          <a:p>
            <a:pPr lvl="1">
              <a:buClr>
                <a:schemeClr val="accent6"/>
              </a:buClr>
            </a:pPr>
            <a:endParaRPr lang="en-US" sz="2200" dirty="0">
              <a:solidFill>
                <a:srgbClr val="FF0000"/>
              </a:solidFill>
            </a:endParaRPr>
          </a:p>
          <a:p>
            <a:pPr lvl="1">
              <a:buClr>
                <a:schemeClr val="accent6"/>
              </a:buClr>
            </a:pPr>
            <a:endParaRPr lang="en-US" sz="2200" dirty="0">
              <a:solidFill>
                <a:srgbClr val="FF0000"/>
              </a:solidFill>
            </a:endParaRPr>
          </a:p>
          <a:p>
            <a:pPr lvl="1">
              <a:buClr>
                <a:schemeClr val="accent6"/>
              </a:buClr>
            </a:pPr>
            <a:endParaRPr lang="en-US" sz="2200" dirty="0">
              <a:solidFill>
                <a:srgbClr val="FF0000"/>
              </a:solidFill>
            </a:endParaRPr>
          </a:p>
          <a:p>
            <a:pPr lvl="1">
              <a:buClr>
                <a:schemeClr val="accent6"/>
              </a:buClr>
            </a:pPr>
            <a:endParaRPr lang="en-US" sz="2200" dirty="0">
              <a:solidFill>
                <a:srgbClr val="FF0000"/>
              </a:solidFill>
            </a:endParaRPr>
          </a:p>
          <a:p>
            <a:pPr lvl="1">
              <a:buClr>
                <a:schemeClr val="accent6"/>
              </a:buClr>
            </a:pPr>
            <a:endParaRPr lang="en-US" sz="2200" dirty="0">
              <a:solidFill>
                <a:srgbClr val="FF0000"/>
              </a:solidFill>
            </a:endParaRPr>
          </a:p>
          <a:p>
            <a:pPr marL="457200" lvl="1" indent="0">
              <a:buClr>
                <a:schemeClr val="accent6"/>
              </a:buClr>
              <a:buNone/>
            </a:pP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95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CE9BCE-4316-414E-8B51-BEDD23FFF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3284331" cy="525451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Hill Country Underground Water Conservation District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180E5-6EA0-484B-B4CD-D91E1224B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457200"/>
            <a:ext cx="6466672" cy="5503085"/>
          </a:xfrm>
        </p:spPr>
        <p:txBody>
          <a:bodyPr lIns="0" tIns="91440" anchor="ctr">
            <a:normAutofit fontScale="92500"/>
          </a:bodyPr>
          <a:lstStyle/>
          <a:p>
            <a:pPr>
              <a:buClr>
                <a:schemeClr val="accent6"/>
              </a:buClr>
            </a:pPr>
            <a:endParaRPr lang="en-US" sz="2400" b="1" dirty="0">
              <a:solidFill>
                <a:schemeClr val="bg1"/>
              </a:solidFill>
            </a:endParaRPr>
          </a:p>
          <a:p>
            <a:pPr>
              <a:buClr>
                <a:schemeClr val="accent6"/>
              </a:buClr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Clr>
                <a:schemeClr val="accent6"/>
              </a:buClr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Clr>
                <a:schemeClr val="accent6"/>
              </a:buClr>
              <a:buNone/>
            </a:pPr>
            <a:r>
              <a:rPr lang="en-US" sz="2400" b="1" dirty="0">
                <a:solidFill>
                  <a:schemeClr val="bg1"/>
                </a:solidFill>
              </a:rPr>
              <a:t>Year 2019</a:t>
            </a:r>
          </a:p>
          <a:p>
            <a:pPr marL="0" indent="0">
              <a:buClr>
                <a:schemeClr val="accent6"/>
              </a:buClr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>
              <a:buClr>
                <a:schemeClr val="accent6"/>
              </a:buClr>
            </a:pPr>
            <a:r>
              <a:rPr lang="en-US" sz="2400" b="1" dirty="0">
                <a:solidFill>
                  <a:schemeClr val="bg1"/>
                </a:solidFill>
              </a:rPr>
              <a:t>36.108 (c) 3: Other Relevant Matters</a:t>
            </a:r>
          </a:p>
          <a:p>
            <a:pPr>
              <a:buClr>
                <a:schemeClr val="accent6"/>
              </a:buClr>
            </a:pPr>
            <a:endParaRPr lang="en-US" sz="2400" b="1" dirty="0">
              <a:solidFill>
                <a:schemeClr val="bg1"/>
              </a:solidFill>
            </a:endParaRPr>
          </a:p>
          <a:p>
            <a:pPr lvl="1">
              <a:buClr>
                <a:schemeClr val="accent6"/>
              </a:buClr>
            </a:pPr>
            <a:r>
              <a:rPr lang="en-US" sz="2200" b="1" dirty="0">
                <a:solidFill>
                  <a:srgbClr val="FF0000"/>
                </a:solidFill>
              </a:rPr>
              <a:t>Water Quality Analysis</a:t>
            </a:r>
          </a:p>
          <a:p>
            <a:pPr marL="914400" lvl="1" indent="-457200">
              <a:buClr>
                <a:schemeClr val="accent6"/>
              </a:buClr>
              <a:buNone/>
            </a:pPr>
            <a:r>
              <a:rPr lang="en-US" sz="2200" i="1" dirty="0">
                <a:solidFill>
                  <a:schemeClr val="bg1"/>
                </a:solidFill>
              </a:rPr>
              <a:t>	District has in-house laboratory to conduct water quality analyses for 2 types of testing, bacteria and chemical. Chemical test for wells located inside of Gillespie County and Bacteria test for wells located inside and outside of Gillespie County. </a:t>
            </a:r>
          </a:p>
          <a:p>
            <a:pPr marL="457200" lvl="1" indent="0">
              <a:buClr>
                <a:schemeClr val="accent6"/>
              </a:buClr>
              <a:buNone/>
            </a:pPr>
            <a:endParaRPr lang="en-US" sz="2200" i="1" dirty="0">
              <a:solidFill>
                <a:schemeClr val="bg1"/>
              </a:solidFill>
            </a:endParaRPr>
          </a:p>
          <a:p>
            <a:pPr lvl="1">
              <a:buClr>
                <a:schemeClr val="accent6"/>
              </a:buClr>
            </a:pPr>
            <a:r>
              <a:rPr lang="en-US" sz="2200" b="1" dirty="0">
                <a:solidFill>
                  <a:srgbClr val="FF0000"/>
                </a:solidFill>
              </a:rPr>
              <a:t>Any relevant matters to discuss</a:t>
            </a:r>
          </a:p>
          <a:p>
            <a:pPr lvl="1">
              <a:buClr>
                <a:schemeClr val="accent6"/>
              </a:buClr>
            </a:pPr>
            <a:endParaRPr lang="en-US" sz="2200" dirty="0">
              <a:solidFill>
                <a:srgbClr val="FF0000"/>
              </a:solidFill>
            </a:endParaRPr>
          </a:p>
          <a:p>
            <a:pPr lvl="1">
              <a:buClr>
                <a:schemeClr val="accent6"/>
              </a:buClr>
            </a:pPr>
            <a:endParaRPr lang="en-US" sz="2200" dirty="0">
              <a:solidFill>
                <a:srgbClr val="FF0000"/>
              </a:solidFill>
            </a:endParaRPr>
          </a:p>
          <a:p>
            <a:pPr lvl="1">
              <a:buClr>
                <a:schemeClr val="accent6"/>
              </a:buClr>
            </a:pPr>
            <a:endParaRPr lang="en-US" sz="2200" dirty="0">
              <a:solidFill>
                <a:srgbClr val="FF0000"/>
              </a:solidFill>
            </a:endParaRPr>
          </a:p>
          <a:p>
            <a:pPr lvl="1">
              <a:buClr>
                <a:schemeClr val="accent6"/>
              </a:buClr>
            </a:pPr>
            <a:endParaRPr lang="en-US" sz="2200" dirty="0">
              <a:solidFill>
                <a:srgbClr val="FF0000"/>
              </a:solidFill>
            </a:endParaRPr>
          </a:p>
          <a:p>
            <a:pPr lvl="1">
              <a:buClr>
                <a:schemeClr val="accent6"/>
              </a:buClr>
            </a:pPr>
            <a:endParaRPr lang="en-US" sz="2200" dirty="0">
              <a:solidFill>
                <a:srgbClr val="FF0000"/>
              </a:solidFill>
            </a:endParaRPr>
          </a:p>
          <a:p>
            <a:pPr lvl="1">
              <a:buClr>
                <a:schemeClr val="accent6"/>
              </a:buClr>
            </a:pPr>
            <a:endParaRPr lang="en-US" sz="2200" dirty="0">
              <a:solidFill>
                <a:srgbClr val="FF0000"/>
              </a:solidFill>
            </a:endParaRPr>
          </a:p>
          <a:p>
            <a:pPr marL="457200" lvl="1" indent="0">
              <a:buClr>
                <a:schemeClr val="accent6"/>
              </a:buClr>
              <a:buNone/>
            </a:pPr>
            <a:endParaRPr lang="en-US" sz="2200" dirty="0">
              <a:solidFill>
                <a:srgbClr val="FF0000"/>
              </a:solidFill>
            </a:endParaRPr>
          </a:p>
          <a:p>
            <a:pPr marL="457200" lvl="1" indent="0">
              <a:buClr>
                <a:schemeClr val="accent6"/>
              </a:buClr>
              <a:buNone/>
            </a:pP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41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2992</TotalTime>
  <Words>1181</Words>
  <Application>Microsoft Office PowerPoint</Application>
  <PresentationFormat>Widescreen</PresentationFormat>
  <Paragraphs>293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Hill Country Underground Water Conservation District</vt:lpstr>
      <vt:lpstr>Hill Country Underground Water Conservation District</vt:lpstr>
      <vt:lpstr>Hill Country Underground Water Conservation District</vt:lpstr>
      <vt:lpstr>Hill Country Underground Water Conservation District</vt:lpstr>
      <vt:lpstr>PowerPoint Presentation</vt:lpstr>
      <vt:lpstr>Hill Country Underground Water Conservation District</vt:lpstr>
      <vt:lpstr>Hill Country Underground Water Conservation District</vt:lpstr>
      <vt:lpstr>Hill Country Underground Water Conservation District</vt:lpstr>
      <vt:lpstr>Hill Country Underground Water Conservation District</vt:lpstr>
      <vt:lpstr>Hill Country Underground Water Conservation District</vt:lpstr>
      <vt:lpstr>PowerPoint Presentation</vt:lpstr>
      <vt:lpstr>PowerPoint Presentation</vt:lpstr>
      <vt:lpstr>Hill Country Underground Water Conservation District</vt:lpstr>
      <vt:lpstr>PowerPoint Presentation</vt:lpstr>
      <vt:lpstr>PowerPoint Presentation</vt:lpstr>
      <vt:lpstr>Hill Country Underground Water Conservation District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Holland</dc:creator>
  <cp:lastModifiedBy>Margaret</cp:lastModifiedBy>
  <cp:revision>65</cp:revision>
  <dcterms:created xsi:type="dcterms:W3CDTF">2020-01-03T21:06:25Z</dcterms:created>
  <dcterms:modified xsi:type="dcterms:W3CDTF">2020-07-23T13:34:48Z</dcterms:modified>
</cp:coreProperties>
</file>